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3" r:id="rId2"/>
    <p:sldMasterId id="2147483657" r:id="rId3"/>
    <p:sldMasterId id="2147483844" r:id="rId4"/>
    <p:sldMasterId id="2147483856" r:id="rId5"/>
  </p:sldMasterIdLst>
  <p:notesMasterIdLst>
    <p:notesMasterId r:id="rId24"/>
  </p:notesMasterIdLst>
  <p:handoutMasterIdLst>
    <p:handoutMasterId r:id="rId25"/>
  </p:handoutMasterIdLst>
  <p:sldIdLst>
    <p:sldId id="256" r:id="rId6"/>
    <p:sldId id="435" r:id="rId7"/>
    <p:sldId id="393" r:id="rId8"/>
    <p:sldId id="394" r:id="rId9"/>
    <p:sldId id="395" r:id="rId10"/>
    <p:sldId id="382" r:id="rId11"/>
    <p:sldId id="474" r:id="rId12"/>
    <p:sldId id="269" r:id="rId13"/>
    <p:sldId id="402" r:id="rId14"/>
    <p:sldId id="270" r:id="rId15"/>
    <p:sldId id="271" r:id="rId16"/>
    <p:sldId id="272" r:id="rId17"/>
    <p:sldId id="284" r:id="rId18"/>
    <p:sldId id="258" r:id="rId19"/>
    <p:sldId id="260" r:id="rId20"/>
    <p:sldId id="267" r:id="rId21"/>
    <p:sldId id="438" r:id="rId22"/>
    <p:sldId id="432" r:id="rId23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4489" autoAdjust="0"/>
  </p:normalViewPr>
  <p:slideViewPr>
    <p:cSldViewPr>
      <p:cViewPr varScale="1">
        <p:scale>
          <a:sx n="67" d="100"/>
          <a:sy n="67" d="100"/>
        </p:scale>
        <p:origin x="1145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F01E1E6-85EE-4599-AFB3-095F7D84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6823826-D37D-4D98-8F0B-ECC4F847F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0B4F0-CA67-4DC0-B15A-BAF1C51031D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23826-D37D-4D98-8F0B-ECC4F847F6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DD8939A0-F4C3-4CCD-92D4-7F4EDE7C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32E4-77DD-457C-B18E-F9E265BD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4A17-B1F4-4B92-A445-ED13B3079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0543FF65-DC86-4C32-AE38-D72AE76C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0662-3922-418E-A714-ED33DC77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C42C-0CCE-48C1-8878-5BC83775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64DD-54D1-4B26-AD84-7266B2B1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713-A26B-4950-8CF1-0AAEA88E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6223-02D3-4D6C-A5AA-DCC147F0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FA4B-800B-4F71-BEBA-6B112281A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67FB-80DE-4C0F-83F7-9AA1FAA3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DF65-37FC-4722-8541-F5BB6460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05E9-1218-4913-8354-749F5E09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9EA4-E7E3-42F5-8FD9-678356EC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C6C6-6E30-4DD7-B762-8027D8B26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39F7148-B5D5-4587-B021-4AE9C854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3F58-9ECF-4982-8084-FCED53C6F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8B9F-7307-4B7F-B03C-9F311516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7D40-662F-4E79-81EB-F510B693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70807-AB06-4C49-826C-14943F46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BD95-47D7-49A4-95D8-2DB07FD1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D7BE-A947-49DB-99CC-B7E05B3A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3E21-5A2F-461F-8750-9483791F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41E3-24AE-49CF-9F50-E76E8537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D004-D5DA-46B8-A8F8-E689C97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898-CFB0-4807-A9E1-7325D24F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0C8A-C175-436F-B886-432D98D1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2A55FD4-7ACF-4C93-B024-7B40D098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5D2C-DA1B-4A19-8079-6870F40C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7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3FA4-D31D-4A3C-8D1E-4BAA2BA9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7656-B2C4-4D7E-9FCA-E507B8B0F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9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D2C6-358C-42C4-B5FF-001BF29AA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221E-EC4F-4C50-942B-10B73918A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6F69-3C9F-45D1-8724-96CC7EE7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1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95B6-A0CC-4935-922E-FC7F134AF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89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678C-E49E-4610-9303-68F1104C6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CDF9-47E6-413B-BAE3-0FF356E88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7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396C-4B6D-4E4E-B5CF-3E0ACAD6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0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C5D6-78E2-4BAD-AF75-B18A7755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CE4FDCFA-FB6F-4F3D-BEBA-F7753DCE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EC5F-929D-4B50-8B38-1740A9D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8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4CAC-79A2-4748-ACBE-EC9BD6D6F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0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740E-1D56-438C-A30B-A497A454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6324-D703-4D88-896F-75948549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910C-E567-42B3-AD3D-74110A84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DFA4-1184-4736-B99B-E5C239450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5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9762-6AA9-43D5-9610-84717709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5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731B-A7AF-4579-96C7-7B41F0737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19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BDD2-7562-4296-873F-3F86253F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8E90-B389-400F-8DD5-DD428937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5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4BA2-1603-4AC2-A5DF-A3EE9788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2F05-5DC8-46F9-A61A-6CD1E2C3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15C4-990F-4623-BCA3-A3CEF237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F4BB-D912-4B39-9ECD-7FCF4B69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D458-EE01-403B-9D90-34E9C572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1E7D6A1-E5B7-47A6-B860-066C4F8F0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1CB946-7E4F-4030-B8C0-EBC8058F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5E4336-6A15-490F-ACAF-012F5EEA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4A169CF-56AC-4E36-9AEC-A1E318BB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22A07BC-FC86-419F-980B-209FC63A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>
                <a:solidFill>
                  <a:schemeClr val="tx1"/>
                </a:solidFill>
              </a:rPr>
              <a:t>Comprehending the Psalms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/>
              <a:t>Dr. Rodney K. Duke</a:t>
            </a:r>
          </a:p>
        </p:txBody>
      </p:sp>
      <p:pic>
        <p:nvPicPr>
          <p:cNvPr id="21508" name="Picture 4" descr="papyrus_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2432715"/>
            <a:ext cx="7315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I.    </a:t>
            </a:r>
            <a:r>
              <a:rPr kumimoji="0" lang="en-US" altLang="en-US" sz="2400" b="1" i="1" u="sng" dirty="0"/>
              <a:t>Motifs Found in Lament Psalm</a:t>
            </a:r>
            <a:r>
              <a:rPr kumimoji="0" lang="en-US" altLang="en-US" sz="2400" b="1" i="1" dirty="0"/>
              <a:t>s</a:t>
            </a:r>
            <a:r>
              <a:rPr kumimoji="0" lang="en-US" altLang="en-US" sz="2400" b="1" dirty="0"/>
              <a:t>  (</a:t>
            </a:r>
            <a:r>
              <a:rPr kumimoji="0" lang="en-US" altLang="en-US" sz="2400" b="1" dirty="0">
                <a:solidFill>
                  <a:srgbClr val="C00000"/>
                </a:solidFill>
              </a:rPr>
              <a:t>no set order</a:t>
            </a:r>
            <a:r>
              <a:rPr kumimoji="0" lang="en-US" altLang="en-US" sz="2400" b="1" dirty="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A.  Often:</a:t>
            </a:r>
            <a:r>
              <a:rPr kumimoji="0" lang="en-US" altLang="en-US" sz="2400" b="1" i="1" dirty="0"/>
              <a:t> Introductory petition/lament</a:t>
            </a:r>
            <a:br>
              <a:rPr kumimoji="0" lang="en-US" altLang="en-US" sz="2400" b="1" i="1" dirty="0"/>
            </a:br>
            <a:r>
              <a:rPr kumimoji="0" lang="en-US" altLang="en-US" sz="2400" b="1" i="1" dirty="0"/>
              <a:t>             (e.g. Save me, because people persecute me.)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B.  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Lament</a:t>
            </a:r>
            <a:r>
              <a:rPr kumimoji="0" lang="en-US" altLang="en-US" sz="2400" b="1" i="1" dirty="0"/>
              <a:t> </a:t>
            </a:r>
            <a:r>
              <a:rPr kumimoji="0" lang="en-US" altLang="en-US" sz="2400" b="1" dirty="0"/>
              <a:t>[Types: 1) claim innocence,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2) plea for forgiveness]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    (Often from different perspectives)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     1)	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You</a:t>
            </a:r>
            <a:r>
              <a:rPr kumimoji="0" lang="en-US" altLang="en-US" sz="2400" b="1" dirty="0"/>
              <a:t> (God) are …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2)	</a:t>
            </a:r>
            <a:r>
              <a:rPr kumimoji="0" lang="en-US" altLang="en-US" sz="2400" b="1" dirty="0">
                <a:solidFill>
                  <a:srgbClr val="C00000"/>
                </a:solidFill>
              </a:rPr>
              <a:t>I </a:t>
            </a:r>
            <a:r>
              <a:rPr kumimoji="0" lang="en-US" altLang="en-US" sz="2400" b="1" dirty="0"/>
              <a:t>am …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	     3)	</a:t>
            </a:r>
            <a:r>
              <a:rPr kumimoji="0" lang="en-US" altLang="en-US" sz="2400" b="1" dirty="0">
                <a:solidFill>
                  <a:schemeClr val="accent6"/>
                </a:solidFill>
              </a:rPr>
              <a:t>They</a:t>
            </a:r>
            <a:r>
              <a:rPr kumimoji="0" lang="en-US" altLang="en-US" sz="2400" b="1" dirty="0"/>
              <a:t> (foes) are …</a:t>
            </a:r>
            <a:endParaRPr kumimoji="0" lang="en-US" altLang="en-US" sz="2400" b="1" u="sng" dirty="0"/>
          </a:p>
        </p:txBody>
      </p:sp>
      <p:pic>
        <p:nvPicPr>
          <p:cNvPr id="16387" name="Picture 3" descr="D:\Pictures\Old Testament\Artifacts\ly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1" y="3056998"/>
            <a:ext cx="2132059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61760" y="6278207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00" dirty="0"/>
              <a:t>Drawing of a Lyre.                                                      Copyright Zondervan Image Archives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Psalms of Lament/Petition</a:t>
            </a:r>
            <a:r>
              <a:rPr kumimoji="0" lang="en-US" altLang="en-US" sz="2400" b="1" u="sng" dirty="0"/>
              <a:t> (1 of 3)</a:t>
            </a:r>
            <a:endParaRPr kumimoji="0" lang="en-US" altLang="en-US" sz="2400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567794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General characteristics: personal, speaker primarily addresses God, mood shifts from to despair to some hope/trust, oriented in the present setting of need or crisis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(What rhetorical difference does music make?)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6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C.	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Petition</a:t>
            </a:r>
            <a:r>
              <a:rPr kumimoji="0" lang="en-US" altLang="en-US" sz="2400" b="1" i="1" dirty="0"/>
              <a:t> to God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1)	To take favorable notice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2)	To intervene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3)	Motivation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4)	“Double wish”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a)	against enemies (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imprecation</a:t>
            </a:r>
            <a:r>
              <a:rPr kumimoji="0" lang="en-US" altLang="en-US" sz="2400" b="1" dirty="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b)	for oneself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	[honest how they feel and bold]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Psalms of Lament/Petition</a:t>
            </a:r>
            <a:r>
              <a:rPr kumimoji="0" lang="en-US" altLang="en-US" sz="2400" b="1" u="sng" dirty="0"/>
              <a:t> (2 of 3)</a:t>
            </a:r>
            <a:endParaRPr kumimoji="0" lang="en-US" altLang="en-US" sz="24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0" y="1600200"/>
          <a:ext cx="42100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5720281" progId="MS_ClipArt_Gallery.5">
                  <p:embed/>
                </p:oleObj>
              </mc:Choice>
              <mc:Fallback>
                <p:oleObj name="Clip" r:id="rId2" imgW="4579545" imgH="5720281" progId="MS_ClipArt_Gallery.5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421005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D.	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Confession of Trust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(Hebrew </a:t>
            </a:r>
            <a:r>
              <a:rPr kumimoji="0" lang="en-US" altLang="en-US" sz="2400" b="1" i="1" dirty="0" err="1"/>
              <a:t>waw</a:t>
            </a:r>
            <a:r>
              <a:rPr kumimoji="0" lang="en-US" altLang="en-US" sz="2400" b="1" dirty="0"/>
              <a:t> adversative) Look for words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 such as then” “now” “but” and a shift to a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 positive mood.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  Specific trust elements: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a)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vow of praise</a:t>
            </a:r>
            <a:r>
              <a:rPr kumimoji="0" lang="en-US" altLang="en-US" sz="2400" b="1" dirty="0"/>
              <a:t> (more in individual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	     laments than in communal)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b)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declarative praise</a:t>
            </a:r>
            <a:endParaRPr kumimoji="0" lang="en-US" altLang="en-US" sz="2400" b="1" u="sng" dirty="0">
              <a:solidFill>
                <a:schemeClr val="accent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28800" y="22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Lament/Petition (3 of 3)</a:t>
            </a:r>
            <a:endParaRPr kumimoji="0" lang="en-US" altLang="en-US" sz="2400"/>
          </a:p>
        </p:txBody>
      </p:sp>
      <p:pic>
        <p:nvPicPr>
          <p:cNvPr id="18436" name="Picture 4" descr="statuette_of_lyre_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6248400"/>
            <a:ext cx="411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100"/>
              <a:t>Statuette of Lyre Player.  Copyright: http://www.getty.edu/museum/objects/Antiquities/90_AB_6_A.htm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Communal Lament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‘Answer’ by God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prophetic role of priest with oracle of salvation?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85:8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12:5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91:14-15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21:8?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See 1 Samuel 1:17</a:t>
            </a:r>
          </a:p>
        </p:txBody>
      </p:sp>
      <p:pic>
        <p:nvPicPr>
          <p:cNvPr id="5" name="Picture 4" descr="&lt;strong&gt;Tabernacle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4572000" cy="3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General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Personal, use of 1st person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Mood: consistent, joyful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Audience: usually switches between God and community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Time: in the present, the psalmist looks back to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Setting: celebration of </a:t>
            </a:r>
            <a:r>
              <a:rPr kumimoji="0" lang="en-US" altLang="en-US" sz="2400" b="1" i="1"/>
              <a:t>todah</a:t>
            </a:r>
            <a:r>
              <a:rPr kumimoji="0" lang="en-US" altLang="en-US" sz="2400" b="1"/>
              <a:t> offering with extended family 		and the poor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I.	</a:t>
            </a:r>
            <a:r>
              <a:rPr kumimoji="0" lang="en-US" altLang="en-US" sz="2400" b="1" i="1"/>
              <a:t>Motifs and </a:t>
            </a:r>
            <a:r>
              <a:rPr kumimoji="0" lang="en-US" altLang="en-US" sz="2400" b="1" i="1">
                <a:solidFill>
                  <a:srgbClr val="0033CC"/>
                </a:solidFill>
              </a:rPr>
              <a:t>Structure</a:t>
            </a:r>
            <a:endParaRPr kumimoji="0" lang="en-US" altLang="en-US" sz="2400" b="1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A.	Opening Proclamation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1.	States intention to praise God (“You”)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rgbClr val="CC0000"/>
                </a:solidFill>
              </a:rPr>
              <a:t>and/or</a:t>
            </a:r>
            <a:r>
              <a:rPr kumimoji="0" lang="en-US" altLang="en-US" sz="2400" b="1"/>
              <a:t>	2.	(Introductory Summary)</a:t>
            </a:r>
            <a:endParaRPr kumimoji="0" lang="en-US" altLang="en-US" sz="2400" b="1" u="sng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Declarative Praise </a:t>
            </a:r>
            <a:r>
              <a:rPr kumimoji="0" lang="en-US" altLang="en-US" sz="2400" b="1" i="1" u="sng"/>
              <a:t>(Thanksgiving)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(1 of 2)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B.	Report of Deliverance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 	Trial or problem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2.	Psalmists cry to God - “I cried,” “He 							     heard”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3.	The deliverance - “He delivered”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C.	Conclusion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	Renewed vow of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                 (2.	</a:t>
            </a:r>
            <a:r>
              <a:rPr kumimoji="0" lang="en-US" altLang="en-US" sz="2400" b="1" dirty="0">
                <a:solidFill>
                  <a:srgbClr val="0033CC"/>
                </a:solidFill>
              </a:rPr>
              <a:t>Descriptive praise</a:t>
            </a:r>
            <a:r>
              <a:rPr kumimoji="0" lang="en-US" altLang="en-US" sz="2400" b="1" dirty="0"/>
              <a:t>	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                 (3.	</a:t>
            </a:r>
            <a:r>
              <a:rPr kumimoji="0" lang="en-US" altLang="en-US" sz="2400" b="1" dirty="0">
                <a:solidFill>
                  <a:srgbClr val="0033CC"/>
                </a:solidFill>
              </a:rPr>
              <a:t>Instruction</a:t>
            </a:r>
            <a:r>
              <a:rPr kumimoji="0" lang="en-US" altLang="en-US" sz="2400" b="1" dirty="0"/>
              <a:t>		</a:t>
            </a:r>
            <a:endParaRPr kumimoji="0" lang="en-US" altLang="en-US" sz="2400" b="1" u="sng" dirty="0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Declarative Praise </a:t>
            </a:r>
            <a:r>
              <a:rPr kumimoji="0" lang="en-US" altLang="en-US" sz="2400" b="1" i="1" u="sng"/>
              <a:t>(Thanksgiving)</a:t>
            </a:r>
            <a:r>
              <a:rPr kumimoji="0" lang="en-US" altLang="en-US" sz="2400" b="1" u="sng"/>
              <a:t>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(2 of 2)</a:t>
            </a:r>
            <a:endParaRPr kumimoji="0" lang="en-US" altLang="en-US" sz="2400"/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1676400" y="52578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1524000" y="2971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/>
          </p:cNvSpPr>
          <p:nvPr/>
        </p:nvSpPr>
        <p:spPr bwMode="auto">
          <a:xfrm>
            <a:off x="1600200" y="21336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 rot="-5400000">
            <a:off x="-1371600" y="41132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33CC"/>
                </a:solidFill>
              </a:rPr>
              <a:t>May be woven into the “Report”</a:t>
            </a:r>
            <a:endParaRPr kumimoji="0" lang="en-US" altLang="en-US" sz="2400"/>
          </a:p>
        </p:txBody>
      </p:sp>
      <p:sp>
        <p:nvSpPr>
          <p:cNvPr id="14344" name="Right Brace 9"/>
          <p:cNvSpPr>
            <a:spLocks/>
          </p:cNvSpPr>
          <p:nvPr/>
        </p:nvSpPr>
        <p:spPr bwMode="auto">
          <a:xfrm>
            <a:off x="6172200" y="5257800"/>
            <a:ext cx="3810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203" grpId="0" animBg="1"/>
      <p:bldP spid="8204" grpId="0" animBg="1"/>
      <p:bldP spid="8207" grpId="0" animBg="1"/>
      <p:bldP spid="8208" grpId="0" autoUpdateAnimBg="0"/>
      <p:bldP spid="143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52800" y="1524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C.	Conclusion:	many options</a:t>
            </a:r>
            <a:endParaRPr kumimoji="0" lang="en-US" altLang="en-US" sz="2400" b="1" u="sng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2286000"/>
            <a:ext cx="1524000" cy="1981200"/>
            <a:chOff x="816" y="1728"/>
            <a:chExt cx="912" cy="1200"/>
          </a:xfrm>
        </p:grpSpPr>
        <p:grpSp>
          <p:nvGrpSpPr>
            <p:cNvPr id="17415" name="Group 4"/>
            <p:cNvGrpSpPr>
              <a:grpSpLocks/>
            </p:cNvGrpSpPr>
            <p:nvPr/>
          </p:nvGrpSpPr>
          <p:grpSpPr bwMode="auto">
            <a:xfrm>
              <a:off x="1296" y="1728"/>
              <a:ext cx="432" cy="1200"/>
              <a:chOff x="1296" y="768"/>
              <a:chExt cx="432" cy="1200"/>
            </a:xfrm>
          </p:grpSpPr>
          <p:sp>
            <p:nvSpPr>
              <p:cNvPr id="17417" name="Line 5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Line 6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Line 7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816" y="2160"/>
              <a:ext cx="43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400" b="1">
                  <a:solidFill>
                    <a:srgbClr val="CC0000"/>
                  </a:solidFill>
                </a:rPr>
                <a:t>any</a:t>
              </a:r>
              <a:endParaRPr kumimoji="0" lang="en-US" altLang="en-US" sz="2400" b="1"/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4400" y="22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chemeClr val="accent2"/>
                </a:solidFill>
              </a:rPr>
              <a:t>Psalms of Descriptive Praise </a:t>
            </a:r>
            <a:r>
              <a:rPr kumimoji="0" lang="en-US" altLang="en-US" sz="2400" b="1" i="1" u="sng">
                <a:solidFill>
                  <a:schemeClr val="accent2"/>
                </a:solidFill>
              </a:rPr>
              <a:t>(Hymns)</a:t>
            </a:r>
            <a:r>
              <a:rPr kumimoji="0" lang="en-US" altLang="en-US" sz="2400" b="1" u="sng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en-US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0" y="2057400"/>
          <a:ext cx="22193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86054" imgH="1461211" progId="MS_ClipArt_Gallery.5">
                  <p:embed/>
                </p:oleObj>
              </mc:Choice>
              <mc:Fallback>
                <p:oleObj name="Clip" r:id="rId3" imgW="886054" imgH="1461211" progId="MS_ClipArt_Gallery.5">
                  <p:embed/>
                  <p:pic>
                    <p:nvPicPr>
                      <p:cNvPr id="15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22193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76600" y="2133600"/>
            <a:ext cx="5867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1.	Renewed call to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2.	Exhortations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3. 	Petition, etc.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4.	Vow of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(Epilogue:	Hallelujah)</a:t>
            </a:r>
            <a:endParaRPr kumimoji="0" lang="en-US" altLang="en-US" sz="2400" b="1" u="sng"/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Psalm 113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(abbreviated outline)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  Call to Praise, 1-3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A.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Yahweh;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servants;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1 (3-fold rep.)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B. Whom: Yahweh; When and Where, 2-3 [note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chiasm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38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BB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962400"/>
            <a:ext cx="9144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II.  Cause for Praise, 4-9b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A. Yahweh is over all (sovereign), 4-6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B. Yahweh Intervenes (gracious), 7-9b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III. Concluding Call to Praise, 9c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21336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1. Praise name of Yahweh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2. From now to the end [merism = always]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3. From place sun rises to sets [= everywhere]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4. Praise name of Yahweh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autoUpdateAnimBg="0"/>
      <p:bldP spid="16389" grpId="0" build="p" autoUpdateAnimBg="0"/>
      <p:bldP spid="1639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55880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/>
              <a:t> </a:t>
            </a:r>
            <a:r>
              <a:rPr lang="en-US" altLang="en-US" b="1" i="1" dirty="0"/>
              <a:t>Theological Basis and/or Implications</a:t>
            </a:r>
            <a:r>
              <a:rPr lang="en-US" altLang="en-US" b="1" dirty="0"/>
              <a:t> </a:t>
            </a:r>
          </a:p>
          <a:p>
            <a:r>
              <a:rPr lang="en-US" altLang="en-US" b="1" dirty="0"/>
              <a:t>      Each psalm has own distinct message; but some generalizations:</a:t>
            </a:r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accent1"/>
                </a:solidFill>
              </a:rPr>
              <a:t>A. Petitions: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         	1.  God is to be approached boldly, with complete openness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         	2.  Even in despair, the psalmist expressed trust</a:t>
            </a:r>
          </a:p>
          <a:p>
            <a:endParaRPr lang="en-US" altLang="en-US" b="1" dirty="0"/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hlink"/>
                </a:solidFill>
              </a:rPr>
              <a:t>B. Thanksgivings: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1.  God is to be thanked by testimony before  the community</a:t>
            </a:r>
            <a:br>
              <a:rPr lang="en-US" altLang="en-US" b="1" dirty="0">
                <a:solidFill>
                  <a:schemeClr val="hlink"/>
                </a:solidFill>
              </a:rPr>
            </a:br>
            <a:r>
              <a:rPr lang="en-US" altLang="en-US" b="1" dirty="0">
                <a:solidFill>
                  <a:schemeClr val="hlink"/>
                </a:solidFill>
              </a:rPr>
              <a:t>                 in celebration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2.  God is experientially knowable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3.  Faith in God who acts on their behalf</a:t>
            </a:r>
          </a:p>
          <a:p>
            <a:endParaRPr lang="en-US" altLang="en-US" b="1" dirty="0">
              <a:solidFill>
                <a:schemeClr val="hlink"/>
              </a:solidFill>
            </a:endParaRPr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accent2"/>
                </a:solidFill>
              </a:rPr>
              <a:t>C. Hymns: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         	1.  God is worthy of praise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         	2.  God, who is majestic and sovereign, graciously</a:t>
            </a:r>
            <a:br>
              <a:rPr lang="en-US" altLang="en-US" b="1" dirty="0">
                <a:solidFill>
                  <a:schemeClr val="accent2"/>
                </a:solidFill>
              </a:rPr>
            </a:br>
            <a:r>
              <a:rPr lang="en-US" altLang="en-US" b="1" dirty="0">
                <a:solidFill>
                  <a:schemeClr val="accent2"/>
                </a:solidFill>
              </a:rPr>
              <a:t>                 condescends to care for those who trust God</a:t>
            </a:r>
            <a:r>
              <a:rPr lang="en-US" altLang="en-US" b="1" dirty="0"/>
              <a:t>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u="sng" dirty="0"/>
              <a:t>BACKGROUND ON PSALMS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5344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/>
              <a:t>CLASS 3</a:t>
            </a:r>
            <a:endParaRPr lang="en-US" altLang="en-US" b="1" dirty="0">
              <a:latin typeface="Courier New" pitchFamily="49" charset="0"/>
            </a:endParaRPr>
          </a:p>
          <a:p>
            <a:r>
              <a:rPr lang="en-US" altLang="en-US" b="1" u="sng" dirty="0"/>
              <a:t>Assign</a:t>
            </a:r>
            <a:r>
              <a:rPr lang="en-US" altLang="en-US" b="1" dirty="0"/>
              <a:t>:  [Focus on #3 and </a:t>
            </a:r>
            <a:r>
              <a:rPr lang="en-US" altLang="en-US" b="1" dirty="0">
                <a:solidFill>
                  <a:schemeClr val="accent1"/>
                </a:solidFill>
              </a:rPr>
              <a:t>#5, </a:t>
            </a:r>
            <a:r>
              <a:rPr lang="en-US" altLang="en-US" b="1" dirty="0"/>
              <a:t>#4 is a reading]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 Daily Journal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 Assign. #3. </a:t>
            </a:r>
            <a:r>
              <a:rPr lang="en-US" b="1" dirty="0"/>
              <a:t>Formulate a tentative reading strategy</a:t>
            </a:r>
          </a:p>
          <a:p>
            <a:pPr>
              <a:buFont typeface="+mj-lt"/>
              <a:buAutoNum type="arabicParenR"/>
            </a:pPr>
            <a:r>
              <a:rPr lang="en-US" b="1" dirty="0"/>
              <a:t>Assign. #4.  Learn about the purity and holiness systems.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Assign. #5. </a:t>
            </a:r>
            <a:r>
              <a:rPr lang="en-US" b="1" dirty="0"/>
              <a:t>Develop skill of identifying and outlining the 3 basic types of psalms</a:t>
            </a:r>
            <a:r>
              <a:rPr lang="en-US" dirty="0"/>
              <a:t>.</a:t>
            </a:r>
            <a:endParaRPr lang="en-US" altLang="en-US" b="1" dirty="0"/>
          </a:p>
          <a:p>
            <a:endParaRPr lang="en-US" altLang="en-US" b="1" u="sng" dirty="0"/>
          </a:p>
          <a:p>
            <a:endParaRPr lang="en-US" altLang="en-US" b="1" u="sng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Day Objectives:</a:t>
            </a:r>
          </a:p>
          <a:p>
            <a:pPr>
              <a:buFontTx/>
              <a:buAutoNum type="arabicParenR"/>
            </a:pPr>
            <a:r>
              <a:rPr lang="en-US" altLang="en-US" b="1" dirty="0"/>
              <a:t>Explain the cultic symbol system behind the sacrificial system.</a:t>
            </a:r>
          </a:p>
          <a:p>
            <a:pPr>
              <a:buFontTx/>
              <a:buAutoNum type="arabicParenR"/>
            </a:pPr>
            <a:r>
              <a:rPr lang="en-US" altLang="en-US" b="1" dirty="0"/>
              <a:t>Learn to identify and outline the 3 basic psalm types.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05055"/>
              </p:ext>
            </p:extLst>
          </p:nvPr>
        </p:nvGraphicFramePr>
        <p:xfrm>
          <a:off x="2736317" y="3810000"/>
          <a:ext cx="168328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91800" imgH="1526760" progId="MS_ClipArt_Gallery.5">
                  <p:embed/>
                </p:oleObj>
              </mc:Choice>
              <mc:Fallback>
                <p:oleObj name="Clip" r:id="rId3" imgW="1891800" imgH="1526760" progId="MS_ClipArt_Gallery.5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317" y="3810000"/>
                        <a:ext cx="168328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Define “Cult”/“Cultic”</a:t>
            </a:r>
            <a:endParaRPr lang="en-US" altLang="en-US" sz="1200" b="1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Any tangible expressions of religion (rituals, gestures, places, objects, personnel, seasons, etc.)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52400" y="2057400"/>
          <a:ext cx="2768600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952360" imgH="4867920" progId="MS_ClipArt_Gallery.5">
                  <p:embed/>
                </p:oleObj>
              </mc:Choice>
              <mc:Fallback>
                <p:oleObj name="Clip" r:id="rId2" imgW="2952360" imgH="4867920" progId="MS_ClipArt_Gallery.5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768600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3276600" y="4495800"/>
          <a:ext cx="296862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822320" imgH="1334880" progId="MS_ClipArt_Gallery.5">
                  <p:embed/>
                </p:oleObj>
              </mc:Choice>
              <mc:Fallback>
                <p:oleObj name="Clip" r:id="rId4" imgW="1822320" imgH="1334880" progId="MS_ClipArt_Gallery.5">
                  <p:embed/>
                  <p:pic>
                    <p:nvPicPr>
                      <p:cNvPr id="205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96862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5638800" y="1981200"/>
          <a:ext cx="24780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92800" imgH="1584360" progId="MS_ClipArt_Gallery.5">
                  <p:embed/>
                </p:oleObj>
              </mc:Choice>
              <mc:Fallback>
                <p:oleObj name="Clip" r:id="rId6" imgW="1792800" imgH="1584360" progId="MS_ClipArt_Gallery.5">
                  <p:embed/>
                  <p:pic>
                    <p:nvPicPr>
                      <p:cNvPr id="205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24780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		Today			Ancient Israel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Rituals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Gestures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Places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Objects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Personnel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Seasons</a:t>
            </a:r>
          </a:p>
        </p:txBody>
      </p:sp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7315200" y="0"/>
          <a:ext cx="161766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952360" imgH="4867920" progId="MS_ClipArt_Gallery.5">
                  <p:embed/>
                </p:oleObj>
              </mc:Choice>
              <mc:Fallback>
                <p:oleObj name="Clip" r:id="rId3" imgW="2952360" imgH="4867920" progId="MS_ClipArt_Gallery.5">
                  <p:embed/>
                  <p:pic>
                    <p:nvPicPr>
                      <p:cNvPr id="206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0"/>
                        <a:ext cx="161766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533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/>
              <a:t>Setting of transmission and employment</a:t>
            </a:r>
          </a:p>
        </p:txBody>
      </p:sp>
      <p:pic>
        <p:nvPicPr>
          <p:cNvPr id="207875" name="Picture 3" descr="Model of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92538"/>
            <a:ext cx="4191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   1.  Whatever the origin of the Psalms, they seem to have been </a:t>
            </a:r>
            <a:r>
              <a:rPr lang="en-US" altLang="en-US" b="1" dirty="0">
                <a:solidFill>
                  <a:schemeClr val="accent1"/>
                </a:solidFill>
              </a:rPr>
              <a:t>used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          in the Temple worship</a:t>
            </a:r>
            <a:r>
              <a:rPr lang="en-US" altLang="en-US" b="1" dirty="0"/>
              <a:t> as collected “books” of psalms.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2.  </a:t>
            </a:r>
            <a:r>
              <a:rPr lang="en-US" altLang="en-US" b="1" dirty="0">
                <a:solidFill>
                  <a:schemeClr val="accent1"/>
                </a:solidFill>
              </a:rPr>
              <a:t>The Psalms as we have them have been made very generic</a:t>
            </a:r>
            <a:r>
              <a:rPr lang="en-US" altLang="en-US" b="1" dirty="0"/>
              <a:t>: </a:t>
            </a:r>
            <a:br>
              <a:rPr lang="en-US" altLang="en-US" b="1" dirty="0"/>
            </a:br>
            <a:r>
              <a:rPr lang="en-US" altLang="en-US" b="1" dirty="0"/>
              <a:t>         enemies, illnesses, threats, occasions of joy, etc. are stated in </a:t>
            </a:r>
            <a:br>
              <a:rPr lang="en-US" altLang="en-US" b="1" dirty="0"/>
            </a:br>
            <a:r>
              <a:rPr lang="en-US" altLang="en-US" b="1" dirty="0"/>
              <a:t>         general terms.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3.  </a:t>
            </a:r>
            <a:r>
              <a:rPr lang="en-US" altLang="en-US" b="1" dirty="0">
                <a:solidFill>
                  <a:srgbClr val="C00000"/>
                </a:solidFill>
              </a:rPr>
              <a:t>As a result, the Psalms have become applicable to all people</a:t>
            </a:r>
            <a:r>
              <a:rPr lang="en-US" altLang="en-US" b="1" dirty="0"/>
              <a:t>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Overview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Hymnic Literature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                  H. Gunkel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#2.  Obj.: Discover the formal element of different kinds of psalms.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Compare and contrast Psalms 33, 34, 74, 79, 113, and 116.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Consider: rhetorical intention; addressee; themes; mood and mood shifts; whether the speaker is reflecting on the past, present, or future; etc.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Match up the psalms which are most alike, forming three sets of pairs.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are the elements which are similar between the two psalms in each of your pairings?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elements distinguish each set from the other sets of your pairs?</a:t>
            </a:r>
          </a:p>
        </p:txBody>
      </p:sp>
      <p:pic>
        <p:nvPicPr>
          <p:cNvPr id="47107" name="Picture 4" descr="HM001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6335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B8B12-1A74-5151-C0DD-E1EF41F11918}"/>
              </a:ext>
            </a:extLst>
          </p:cNvPr>
          <p:cNvSpPr txBox="1"/>
          <p:nvPr/>
        </p:nvSpPr>
        <p:spPr>
          <a:xfrm>
            <a:off x="381000" y="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PAIRINGS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Pss</a:t>
            </a:r>
            <a:r>
              <a:rPr lang="en-US" b="1" dirty="0">
                <a:solidFill>
                  <a:srgbClr val="C00000"/>
                </a:solidFill>
              </a:rPr>
              <a:t> 74, 79: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>
                <a:solidFill>
                  <a:schemeClr val="accent1"/>
                </a:solidFill>
              </a:rPr>
              <a:t>Pss</a:t>
            </a:r>
            <a:r>
              <a:rPr lang="en-US" b="1" dirty="0">
                <a:solidFill>
                  <a:schemeClr val="accent1"/>
                </a:solidFill>
              </a:rPr>
              <a:t> 34, 116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>
                <a:solidFill>
                  <a:schemeClr val="accent2"/>
                </a:solidFill>
              </a:rPr>
              <a:t>Pss</a:t>
            </a:r>
            <a:r>
              <a:rPr lang="en-US" b="1" dirty="0">
                <a:solidFill>
                  <a:schemeClr val="accent2"/>
                </a:solidFill>
              </a:rPr>
              <a:t> 33, 113</a:t>
            </a:r>
          </a:p>
        </p:txBody>
      </p:sp>
    </p:spTree>
    <p:extLst>
      <p:ext uri="{BB962C8B-B14F-4D97-AF65-F5344CB8AC3E}">
        <p14:creationId xmlns:p14="http://schemas.microsoft.com/office/powerpoint/2010/main" val="13303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1.  Because of the generic nature of the Psalms, we are learning to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read them “</a:t>
            </a:r>
            <a:r>
              <a:rPr kumimoji="0" lang="en-US" altLang="en-US" sz="2400" b="1" dirty="0">
                <a:solidFill>
                  <a:srgbClr val="0000FF"/>
                </a:solidFill>
              </a:rPr>
              <a:t>form critically</a:t>
            </a:r>
            <a:r>
              <a:rPr kumimoji="0" lang="en-US" altLang="en-US" sz="2400" b="1" dirty="0"/>
              <a:t>,”  that is, according to their use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</a:t>
            </a:r>
            <a:r>
              <a:rPr kumimoji="0" lang="en-US" altLang="en-US" sz="2400" b="1" dirty="0">
                <a:solidFill>
                  <a:srgbClr val="0000FF"/>
                </a:solidFill>
              </a:rPr>
              <a:t>within a social setting</a:t>
            </a:r>
            <a:r>
              <a:rPr kumimoji="0" lang="en-US" altLang="en-US" sz="2400" b="1" dirty="0"/>
              <a:t>.  [Contribution of Hermann Gunkel]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A.   The social setting of the temple sheds light on the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   function of the psalms, and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B.   The forms of the psalms sheds light on the social setting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   (the faith and practices) of the Israelites.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2.  3 major forms found in the 150 psalms [two naming systems]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accent1"/>
                </a:solidFill>
              </a:rPr>
              <a:t>   Psalms of Petition / Psalms of Lament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hlink"/>
                </a:solidFill>
              </a:rPr>
              <a:t>   Psalms of Declarative Praise / Psalms of Thanksgiving</a:t>
            </a:r>
            <a:endParaRPr kumimoji="0" lang="en-US" altLang="en-US" sz="2800" b="1" dirty="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accent2"/>
                </a:solidFill>
              </a:rPr>
              <a:t>   Psalms of Descriptive Praise / Hymns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Creating a “Reading Strategy” for Psalms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Overview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838200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OUTLINING PSALM TYPES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b="1" dirty="0"/>
              <a:t>(See Handouts, pp. 18-23)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3065146"/>
            <a:ext cx="845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Two main naming systems: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</a:rPr>
              <a:t>Psalms of Petition / Psalms of Lament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</a:rPr>
              <a:t>Psalms of Declarative Praise / Psalms of Thanksgiving</a:t>
            </a:r>
            <a:endParaRPr lang="en-US" altLang="en-US" sz="2800" b="1" dirty="0"/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Psalms of Descriptive Praise / Hymns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425546"/>
      </p:ext>
    </p:extLst>
  </p:cSld>
  <p:clrMapOvr>
    <a:masterClrMapping/>
  </p:clrMapOvr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2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rene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W:\windows\MS\97\msoffice.sr2\Template\Designs\SERENE.POT</Template>
  <TotalTime>4180</TotalTime>
  <Words>1458</Words>
  <Application>Microsoft Office PowerPoint</Application>
  <PresentationFormat>On-screen Show (4:3)</PresentationFormat>
  <Paragraphs>173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Courier New</vt:lpstr>
      <vt:lpstr>Monotype Sorts</vt:lpstr>
      <vt:lpstr>Times New Roman</vt:lpstr>
      <vt:lpstr>Serene</vt:lpstr>
      <vt:lpstr>2_Serene</vt:lpstr>
      <vt:lpstr>1_Serene</vt:lpstr>
      <vt:lpstr>3_Serene</vt:lpstr>
      <vt:lpstr>4_Serene</vt:lpstr>
      <vt:lpstr>Clip</vt:lpstr>
      <vt:lpstr>Comprehending the Psalms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Rodney Duke</cp:lastModifiedBy>
  <cp:revision>120</cp:revision>
  <cp:lastPrinted>2002-05-20T20:53:18Z</cp:lastPrinted>
  <dcterms:created xsi:type="dcterms:W3CDTF">1999-08-18T12:34:09Z</dcterms:created>
  <dcterms:modified xsi:type="dcterms:W3CDTF">2026-04-29T16:01:31Z</dcterms:modified>
</cp:coreProperties>
</file>